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9" r:id="rId3"/>
    <p:sldId id="321" r:id="rId4"/>
    <p:sldId id="261" r:id="rId5"/>
    <p:sldId id="322" r:id="rId6"/>
    <p:sldId id="323" r:id="rId7"/>
    <p:sldId id="277" r:id="rId8"/>
    <p:sldId id="324" r:id="rId9"/>
    <p:sldId id="340" r:id="rId10"/>
    <p:sldId id="344" r:id="rId11"/>
    <p:sldId id="343" r:id="rId12"/>
    <p:sldId id="345" r:id="rId13"/>
    <p:sldId id="346" r:id="rId14"/>
    <p:sldId id="347" r:id="rId15"/>
    <p:sldId id="348" r:id="rId16"/>
    <p:sldId id="349" r:id="rId17"/>
    <p:sldId id="351" r:id="rId18"/>
    <p:sldId id="350" r:id="rId19"/>
    <p:sldId id="339" r:id="rId20"/>
    <p:sldId id="338" r:id="rId21"/>
    <p:sldId id="312" r:id="rId22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- CBD/FSV Project Slides" id="{418A525C-34AB-4047-B761-C760855C023A}">
          <p14:sldIdLst>
            <p14:sldId id="257"/>
            <p14:sldId id="259"/>
            <p14:sldId id="321"/>
            <p14:sldId id="261"/>
            <p14:sldId id="322"/>
            <p14:sldId id="323"/>
            <p14:sldId id="277"/>
            <p14:sldId id="324"/>
            <p14:sldId id="340"/>
            <p14:sldId id="344"/>
            <p14:sldId id="343"/>
            <p14:sldId id="345"/>
            <p14:sldId id="346"/>
            <p14:sldId id="347"/>
            <p14:sldId id="348"/>
            <p14:sldId id="349"/>
            <p14:sldId id="351"/>
            <p14:sldId id="350"/>
            <p14:sldId id="339"/>
            <p14:sldId id="33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sana Charm" initials="S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B0C"/>
    <a:srgbClr val="737373"/>
    <a:srgbClr val="E46C0A"/>
    <a:srgbClr val="F56324"/>
    <a:srgbClr val="F16124"/>
    <a:srgbClr val="E86124"/>
    <a:srgbClr val="EB7743"/>
    <a:srgbClr val="E4500E"/>
    <a:srgbClr val="F2682A"/>
    <a:srgbClr val="F15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5" autoAdjust="0"/>
    <p:restoredTop sz="99614" autoAdjust="0"/>
  </p:normalViewPr>
  <p:slideViewPr>
    <p:cSldViewPr>
      <p:cViewPr varScale="1">
        <p:scale>
          <a:sx n="114" d="100"/>
          <a:sy n="114" d="100"/>
        </p:scale>
        <p:origin x="113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3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303EF-AD15-4227-9354-54128173AB36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A7ACA-9A37-4C3A-8A74-FF259E36D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1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9E809-A3F5-4180-9E5D-1DC4E664C5B9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4D96A-2272-4748-B3BC-37E9362F56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6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2.jpeg"/><Relationship Id="rId7" Type="http://schemas.openxmlformats.org/officeDocument/2006/relationships/hyperlink" Target="https://www.linkedin.com/company/alvanon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hyperlink" Target="https://www.youtube.com/alvacorner" TargetMode="External"/><Relationship Id="rId5" Type="http://schemas.openxmlformats.org/officeDocument/2006/relationships/hyperlink" Target="https://www.facebook.com/Alvanon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www.alvanon.com/" TargetMode="External"/><Relationship Id="rId9" Type="http://schemas.openxmlformats.org/officeDocument/2006/relationships/hyperlink" Target="https://twitter.com/alvanon" TargetMode="External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ustom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341959" y="-8388"/>
            <a:ext cx="3811379" cy="6375884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57000"/>
                </a:schemeClr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ln>
                  <a:noFill/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[ Click here to insert image. 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78172" y="-8388"/>
            <a:ext cx="6754811" cy="6375884"/>
          </a:xfrm>
          <a:gradFill flip="none" rotWithShape="1">
            <a:gsLst>
              <a:gs pos="72000">
                <a:schemeClr val="bg1"/>
              </a:gs>
              <a:gs pos="100000">
                <a:schemeClr val="bg1">
                  <a:alpha val="0"/>
                </a:schemeClr>
              </a:gs>
              <a:gs pos="80000">
                <a:schemeClr val="bg1">
                  <a:alpha val="87000"/>
                </a:schemeClr>
              </a:gs>
            </a:gsLst>
            <a:lin ang="0" scaled="1"/>
            <a:tileRect/>
          </a:gradFill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800100" indent="-342900">
              <a:buFont typeface="Arial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3124200" y="643345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Company Name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476250" y="914400"/>
            <a:ext cx="4562475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624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433453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"/>
          <a:stretch/>
        </p:blipFill>
        <p:spPr bwMode="auto">
          <a:xfrm>
            <a:off x="0" y="-15765"/>
            <a:ext cx="531297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5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3319" r="1688" b="8004"/>
          <a:stretch/>
        </p:blipFill>
        <p:spPr bwMode="auto">
          <a:xfrm>
            <a:off x="-1" y="0"/>
            <a:ext cx="533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family.JPG"/>
          <p:cNvPicPr>
            <a:picLocks noChangeAspect="1"/>
          </p:cNvPicPr>
          <p:nvPr userDrawn="1"/>
        </p:nvPicPr>
        <p:blipFill>
          <a:blip r:embed="rId6" cstate="print"/>
          <a:srcRect l="2778" t="3948" b="7213"/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 (Sing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-8390"/>
            <a:ext cx="9161092" cy="6866389"/>
          </a:xfrm>
          <a:prstGeom prst="rect">
            <a:avLst/>
          </a:prstGeom>
          <a:gradFill flip="none" rotWithShape="1">
            <a:gsLst>
              <a:gs pos="0">
                <a:srgbClr val="EB7743">
                  <a:shade val="30000"/>
                  <a:satMod val="115000"/>
                  <a:lumMod val="95000"/>
                  <a:lumOff val="5000"/>
                </a:srgbClr>
              </a:gs>
              <a:gs pos="34000">
                <a:srgbClr val="EB7743">
                  <a:shade val="67500"/>
                  <a:satMod val="115000"/>
                  <a:lumMod val="94000"/>
                  <a:lumOff val="6000"/>
                </a:srgbClr>
              </a:gs>
              <a:gs pos="82000">
                <a:srgbClr val="EB7743">
                  <a:shade val="100000"/>
                  <a:satMod val="115000"/>
                  <a:lumMod val="90000"/>
                  <a:lumOff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9582"/>
            <a:ext cx="8229600" cy="595618"/>
          </a:xfrm>
          <a:prstGeom prst="rect">
            <a:avLst/>
          </a:prstGeom>
          <a:effectLst>
            <a:reflection blurRad="38100" stA="75000" endPos="65000" dir="5400000" sy="-100000" algn="bl" rotWithShape="0"/>
          </a:effectLst>
        </p:spPr>
        <p:txBody>
          <a:bodyPr/>
          <a:lstStyle>
            <a:lvl1pPr algn="ctr">
              <a:defRPr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81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 (Para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-8389"/>
            <a:ext cx="9161092" cy="6417892"/>
          </a:xfrm>
          <a:prstGeom prst="rect">
            <a:avLst/>
          </a:prstGeom>
          <a:gradFill flip="none" rotWithShape="1">
            <a:gsLst>
              <a:gs pos="0">
                <a:srgbClr val="EB7743">
                  <a:shade val="30000"/>
                  <a:satMod val="115000"/>
                  <a:lumMod val="95000"/>
                  <a:lumOff val="5000"/>
                </a:srgbClr>
              </a:gs>
              <a:gs pos="34000">
                <a:srgbClr val="EB7743">
                  <a:shade val="67500"/>
                  <a:satMod val="115000"/>
                  <a:lumMod val="94000"/>
                  <a:lumOff val="6000"/>
                </a:srgbClr>
              </a:gs>
              <a:gs pos="82000">
                <a:srgbClr val="EB7743">
                  <a:shade val="100000"/>
                  <a:satMod val="115000"/>
                  <a:lumMod val="90000"/>
                  <a:lumOff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\\ALVAFILE\Marketing\Media &amp; PR\=== Media Library ===\Image Bank\___Photography\Stock Images\Design and Production\Texture\Linen\Linen_Texture (PPT-BG)_DarkGray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3792" y="-13791"/>
            <a:ext cx="9180585" cy="68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13792" y="3137848"/>
            <a:ext cx="9180585" cy="37338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50000">
                <a:schemeClr val="tx1">
                  <a:alpha val="2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29020"/>
            <a:ext cx="7010400" cy="4204980"/>
          </a:xfrm>
          <a:prstGeom prst="rect">
            <a:avLst/>
          </a:prstGeom>
          <a:effectLst/>
        </p:spPr>
        <p:txBody>
          <a:bodyPr/>
          <a:lstStyle>
            <a:lvl1pPr algn="ctr">
              <a:defRPr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1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:\Media &amp; PR\=== Media Library ===\Image Bank\___Photography\Stock Images\Consumer\Apparel\Shirts_On_Hanger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5" r="3385" b="-676"/>
          <a:stretch/>
        </p:blipFill>
        <p:spPr bwMode="auto">
          <a:xfrm>
            <a:off x="-12700" y="-1"/>
            <a:ext cx="9182100" cy="6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981317" y="990600"/>
            <a:ext cx="7176331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981200" y="1829276"/>
            <a:ext cx="7190096" cy="4266724"/>
          </a:xfrm>
          <a:prstGeom prst="rect">
            <a:avLst/>
          </a:prstGeom>
          <a:solidFill>
            <a:srgbClr val="EB7743">
              <a:alpha val="9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0" y="973666"/>
            <a:ext cx="6863333" cy="701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2304799" y="1981200"/>
            <a:ext cx="6785944" cy="3886200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bg1"/>
              </a:buClr>
              <a:buFont typeface="Calibri" panose="020F0502020204030204" pitchFamily="34" charset="0"/>
              <a:buChar char="+"/>
              <a:defRPr sz="24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41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0"/>
            <a:ext cx="9160778" cy="6858000"/>
          </a:xfrm>
          <a:prstGeom prst="rect">
            <a:avLst/>
          </a:prstGeom>
          <a:solidFill>
            <a:srgbClr val="EB7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722313" y="2008543"/>
            <a:ext cx="7772400" cy="1362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722313" y="3376613"/>
            <a:ext cx="7772400" cy="150018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t="10714" r="15327" b="138"/>
          <a:stretch/>
        </p:blipFill>
        <p:spPr bwMode="auto">
          <a:xfrm>
            <a:off x="-9896" y="-11876"/>
            <a:ext cx="5343896" cy="68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V:\Corporate\Sales Support\Alvanon Overview\Corporate Presentations\Corporate Exec Overview\Images\Cover page\FINAL\CorpPPT_BGImages_ThankYou-0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9"/>
          <a:stretch/>
        </p:blipFill>
        <p:spPr bwMode="auto">
          <a:xfrm>
            <a:off x="5332021" y="-11875"/>
            <a:ext cx="3833934" cy="688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085367" y="34290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Name &gt;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085367" y="37338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Phone &gt;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85367" y="40386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Email &gt;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074734" y="21336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Name &gt;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074734" y="24384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Phone &gt;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074734" y="27432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Email &gt;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98534" y="1091625"/>
            <a:ext cx="2012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 you.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074477" y="6303044"/>
            <a:ext cx="2339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hlinkClick r:id="rId4"/>
              </a:rPr>
              <a:t>www.alvanon.com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3074" name="Picture 2" descr="\\alvafile\New York\Marketing\Media &amp; PR\=== Media Library ===\Image Bank\___Art &amp; Graphics\Icons\Brand Logos &amp; Buttons\Social Media Icons\Facebook.pn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alvafile\New York\Marketing\Media &amp; PR\=== Media Library ===\Image Bank\___Art &amp; Graphics\Icons\Brand Logos &amp; Buttons\Social Media Icons\Linkedin.png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alvafile\New York\Marketing\Media &amp; PR\=== Media Library ===\Image Bank\___Art &amp; Graphics\Icons\Brand Logos &amp; Buttons\Social Media Icons\Twit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93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charm\Desktop\youtube-icon.png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50" y="6351610"/>
            <a:ext cx="250974" cy="2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3862137" y="5181600"/>
            <a:ext cx="5303520" cy="492443"/>
          </a:xfrm>
          <a:prstGeom prst="rect">
            <a:avLst/>
          </a:prstGeom>
          <a:solidFill>
            <a:srgbClr val="EA5B0C"/>
          </a:solidFill>
        </p:spPr>
        <p:txBody>
          <a:bodyPr wrap="square" rtlCol="0" anchor="ctr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The Global</a:t>
            </a:r>
            <a:r>
              <a:rPr lang="en-GB" sz="26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Apparel Business Expert.</a:t>
            </a:r>
            <a:endParaRPr 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4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0" b="-1"/>
          <a:stretch/>
        </p:blipFill>
        <p:spPr bwMode="auto">
          <a:xfrm>
            <a:off x="152400" y="5996575"/>
            <a:ext cx="1790642" cy="7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143125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17" y="1736728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550490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19" grpId="0" animBg="1"/>
    </p:bldLst>
  </p:timing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V:\Corporate\Sales Support\Alvanon Overview\Corporate Presentations\Corporate Exec Overview\Images\Cover page\FINAL\CorpPPT_BG-0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4" y="-4314"/>
            <a:ext cx="9163050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:\Corporate\Brand ID\Logos\2010\Alvanon Logo\To Distribute\Alvanon Logo - To Distribute\Alvanon_Logo(TEXT-ONLY)_Web-Screen_RGB_72dpi(TransparentBG).png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688"/>
          <a:stretch/>
        </p:blipFill>
        <p:spPr bwMode="auto">
          <a:xfrm>
            <a:off x="7848600" y="6525703"/>
            <a:ext cx="935063" cy="1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3392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FB65EFE-AC83-4BBB-AD15-B8ED458EBE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963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901" r:id="rId2"/>
    <p:sldLayoutId id="2147483899" r:id="rId3"/>
    <p:sldLayoutId id="2147483900" r:id="rId4"/>
    <p:sldLayoutId id="2147483662" r:id="rId5"/>
    <p:sldLayoutId id="2147483836" r:id="rId6"/>
    <p:sldLayoutId id="2147483831" r:id="rId7"/>
    <p:sldLayoutId id="2147483671" r:id="rId8"/>
    <p:sldLayoutId id="2147483828" r:id="rId9"/>
    <p:sldLayoutId id="2147483751" r:id="rId10"/>
    <p:sldLayoutId id="21474838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EA5B0C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Clr>
          <a:srgbClr val="EB7743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20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hyperlink" Target="mailto:sherie.ellis@alvano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fld id="{1635DB32-481F-4548-9435-EBACBD8E8719}" type="datetime4">
              <a:rPr lang="en-US" sz="200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April 19, 2018</a:t>
            </a:fld>
            <a:endPara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C&amp;A Plus 46</a:t>
            </a:r>
            <a:b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Signature Packet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C9CE6-17DD-4870-9C13-EF5EFB03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3248025"/>
            <a:ext cx="666750" cy="36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2C8A7-4052-490A-A981-03E2F500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3400425"/>
            <a:ext cx="66675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01FB5-A779-4572-8271-A1A9D8CD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66750" cy="36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EFDCB6-E7BE-40EA-AA43-31523714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10" y="1066800"/>
            <a:ext cx="9144000" cy="42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A9FCF-3A52-40BB-B5B8-F34DF43B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277914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711D1-25CF-4D38-B27C-2FAF4BC7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0"/>
            <a:ext cx="7101550" cy="63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0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A7A27-B8D6-46B7-BDC0-B1DBCF21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0993F-E73B-4FE7-91EA-9D3C7363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" y="685800"/>
            <a:ext cx="9144000" cy="53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972AE-6235-4620-BBD3-85D5FFAF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88F7-32A1-45F8-B821-E551703D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476932" cy="63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6823F-7E95-47DE-9D1B-D6EDE5BB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656244" cy="63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731AD-D2C9-4514-8A43-38951C90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33382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70C27-EC36-4DA7-9EFE-B7D51AA1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5988852" cy="63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…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Letter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294967295"/>
          </p:nvPr>
        </p:nvSpPr>
        <p:spPr>
          <a:xfrm>
            <a:off x="476250" y="1066800"/>
            <a:ext cx="8210550" cy="4876800"/>
          </a:xfrm>
        </p:spPr>
        <p:txBody>
          <a:bodyPr>
            <a:normAutofit fontScale="77500" lnSpcReduction="20000"/>
          </a:bodyPr>
          <a:lstStyle/>
          <a:p>
            <a:fld id="{B35B3DBB-F319-42A9-A561-5D932E327BED}" type="datetime4">
              <a:rPr lang="en-US" smtClean="0"/>
              <a:pPr/>
              <a:t>April 19, 2018</a:t>
            </a:fld>
            <a:endParaRPr lang="en-US" dirty="0"/>
          </a:p>
          <a:p>
            <a:endParaRPr lang="en-US" dirty="0"/>
          </a:p>
          <a:p>
            <a:r>
              <a:rPr lang="en-US" dirty="0"/>
              <a:t>Final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Screenshots 		Pages 3-6</a:t>
            </a:r>
          </a:p>
          <a:p>
            <a:r>
              <a:rPr lang="en-US" dirty="0"/>
              <a:t>Comparisons / Overlays	Pages 7-20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The final Screenshots, Comparisons and Overlays are included for your review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Please sign where indicated on each page and return in order to initiate proto form development. If any alterations are needed, please let me know.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/>
              <a:t>Please let me know if you have any questions.</a:t>
            </a:r>
          </a:p>
          <a:p>
            <a:endParaRPr lang="en-US" dirty="0"/>
          </a:p>
          <a:p>
            <a:r>
              <a:rPr lang="en-US" dirty="0"/>
              <a:t>Thanks &amp; regards, </a:t>
            </a:r>
          </a:p>
          <a:p>
            <a:r>
              <a:rPr lang="en-US" sz="1600" dirty="0"/>
              <a:t>Sherie Ellis</a:t>
            </a:r>
          </a:p>
          <a:p>
            <a:r>
              <a:rPr lang="en-US" sz="1600" dirty="0"/>
              <a:t>Project Manager</a:t>
            </a:r>
          </a:p>
          <a:p>
            <a:r>
              <a:rPr lang="en-US" sz="1600" dirty="0" err="1"/>
              <a:t>Alvanon</a:t>
            </a:r>
            <a:r>
              <a:rPr lang="en-US" sz="1600" dirty="0"/>
              <a:t>, Inc</a:t>
            </a:r>
          </a:p>
          <a:p>
            <a:r>
              <a:rPr lang="en-US" sz="1600" dirty="0"/>
              <a:t>212-868-4318 ext. 132</a:t>
            </a:r>
          </a:p>
          <a:p>
            <a:r>
              <a:rPr lang="en-US" sz="1600" u="sng" dirty="0">
                <a:hlinkClick r:id="rId3"/>
              </a:rPr>
              <a:t>sherie.ellis@alvanon.com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0466C-C9DA-49B2-87E4-1465EF40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86" y="0"/>
            <a:ext cx="5784627" cy="63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Alvanon, Inc.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+1 212 868 4318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Consulting@alvanon.com</a:t>
            </a:r>
          </a:p>
        </p:txBody>
      </p:sp>
    </p:spTree>
    <p:extLst>
      <p:ext uri="{BB962C8B-B14F-4D97-AF65-F5344CB8AC3E}">
        <p14:creationId xmlns:p14="http://schemas.microsoft.com/office/powerpoint/2010/main" val="2059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Placeholder index:1 type:Subtitle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0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0" sz="quarter"/>
          </p:nvPr>
        </p:nvSpPr>
        <p:spPr/>
        <p:txBody>
          <a:bodyPr/>
          <a:p>
            <a:r>
              <a:t>Placeholder index:10 type:Picture Placeholder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Placeholder index:11 type:Text Placeholder 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Placeholder index:1 type:Subtitle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0" sz="quarter"/>
          </p:nvPr>
        </p:nvSpPr>
        <p:spPr/>
        <p:txBody>
          <a:bodyPr/>
          <a:p>
            <a:r>
              <a:t>Placeholder index:10 type:Picture Placeholder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Placeholder index:11 type:Text Placeholder 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Placeholder index:1 type:Subtitle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2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0" sz="quarter"/>
          </p:nvPr>
        </p:nvSpPr>
        <p:spPr/>
        <p:txBody>
          <a:bodyPr/>
          <a:p>
            <a:r>
              <a:t>Placeholder index:10 type:Picture Placeholder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Placeholder index:11 type:Text Placeholder 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Placeholder index:1 type:Subtitle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3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idx="10" sz="quarter"/>
          </p:nvPr>
        </p:nvSpPr>
        <p:spPr/>
        <p:txBody>
          <a:bodyPr/>
          <a:p>
            <a:r>
              <a:t>Placeholder index:10 type:Picture Placeholder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Placeholder index:11 type:Text Placeholder 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Placeholder index:12 type:Text Placeholder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Placeholder index:1 type:Text Placeholder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C&amp;A Plus 46 Screenshots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0" y="6434138"/>
            <a:ext cx="2133600" cy="365125"/>
          </a:xfrm>
        </p:spPr>
        <p:txBody>
          <a:bodyPr/>
          <a:lstStyle/>
          <a:p>
            <a:fld id="{0FB65EFE-AC83-4BBB-AD15-B8ED458EBE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t>Placeholder index:20 type:Text Placeholder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t>Placeholder index:21 type:Text Placeholder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t>Placeholder index:23 type:Text Placeholder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t>Placeholder index:24 type:Text Placeholder 4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t>Placeholder index:25 type:Text Placeholder 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t>Placeholder index:26 type:Text Placeholder 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2" sz="quarter"/>
          </p:nvPr>
        </p:nvSpPr>
        <p:spPr/>
        <p:txBody>
          <a:bodyPr/>
          <a:p>
            <a:r>
              <a:t>Placeholder index:12 type:Picture Placeholder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Placeholder index:13 type:Text Placeholder 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Title for Layout 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Placeholder index:1 type:Content Placeholder 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634EC-736E-448B-8691-38518C61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7424777" cy="637161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011218" y="304800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87BB-43B4-42E8-9E1B-C28FC9EA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7279167" cy="635709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911968" y="304800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37EE9-D239-4ADB-B5BE-2915EA24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5299" y="-2207400"/>
            <a:ext cx="4402702" cy="8817501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5400000">
            <a:off x="7617351" y="4792275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0822A-ACAE-4384-9206-8C3E19C8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91618" y="1535385"/>
            <a:ext cx="1515663" cy="79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Comparisons &amp; Overlays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0" y="6434138"/>
            <a:ext cx="2133600" cy="365125"/>
          </a:xfrm>
        </p:spPr>
        <p:txBody>
          <a:bodyPr/>
          <a:lstStyle/>
          <a:p>
            <a:fld id="{0FB65EFE-AC83-4BBB-AD15-B8ED458EBE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C061-1626-43F3-8E0F-398F55E8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1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50C53-41D9-4063-A7CE-28523E89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_AlvanonPPT2015__ [TEMPLATE]_v2.0 (A4-TEST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14069</TotalTime>
  <Words>84</Words>
  <Application>Microsoft Office PowerPoint</Application>
  <PresentationFormat>On-screen Show (4:3)</PresentationFormat>
  <Paragraphs>55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MASTER_AlvanonPPT2015__ [TEMPLATE]_v2.0 (A4-TEST)</vt:lpstr>
      <vt:lpstr>C&amp;A Plus 46 Signature Packet</vt:lpstr>
      <vt:lpstr>Cover Letter</vt:lpstr>
      <vt:lpstr>C&amp;A Plus 46 Screenshots</vt:lpstr>
      <vt:lpstr>PowerPoint Presentation</vt:lpstr>
      <vt:lpstr>PowerPoint Presentation</vt:lpstr>
      <vt:lpstr>PowerPoint Presentation</vt:lpstr>
      <vt:lpstr>Comparisons &amp;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Guidelines 2015</dc:title>
  <dc:creator>Susana Charm</dc:creator>
  <cp:lastModifiedBy>Sherie Ellis</cp:lastModifiedBy>
  <cp:revision>194</cp:revision>
  <dcterms:created xsi:type="dcterms:W3CDTF">2015-08-26T15:40:04Z</dcterms:created>
  <dcterms:modified xsi:type="dcterms:W3CDTF">2018-04-19T17:37:35Z</dcterms:modified>
</cp:coreProperties>
</file>